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421A4-81EE-4E10-8737-BE07DA6B1590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3A860-06D4-4D19-8828-2AB7C212E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34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3A860-06D4-4D19-8828-2AB7C212E99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43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891884"/>
            <a:ext cx="7772400" cy="8185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614392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14AE-2224-4012-8B24-CAA630BB2119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8AAA-8E4F-40E1-8ED5-A1936D790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6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74639"/>
            <a:ext cx="670708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600201"/>
            <a:ext cx="6707088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14AE-2224-4012-8B24-CAA630BB2119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8AAA-8E4F-40E1-8ED5-A1936D790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26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14AE-2224-4012-8B24-CAA630BB2119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8AAA-8E4F-40E1-8ED5-A1936D790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2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14AE-2224-4012-8B24-CAA630BB2119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8AAA-8E4F-40E1-8ED5-A1936D790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38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79512" y="4581128"/>
            <a:ext cx="8856984" cy="1440160"/>
          </a:xfrm>
        </p:spPr>
        <p:txBody>
          <a:bodyPr>
            <a:noAutofit/>
          </a:bodyPr>
          <a:lstStyle/>
          <a:p>
            <a:r>
              <a:rPr lang="cs-CZ" sz="3400" b="1" dirty="0">
                <a:latin typeface="Clarendon Blk AT" panose="02000A05070000020004" pitchFamily="2" charset="0"/>
              </a:rPr>
              <a:t>Podpora technického nadání </a:t>
            </a:r>
            <a:r>
              <a:rPr lang="cs-CZ" sz="3400" b="1" dirty="0" smtClean="0">
                <a:latin typeface="Clarendon Blk AT" panose="02000A05070000020004" pitchFamily="2" charset="0"/>
              </a:rPr>
              <a:t/>
            </a:r>
            <a:br>
              <a:rPr lang="cs-CZ" sz="3400" b="1" dirty="0" smtClean="0">
                <a:latin typeface="Clarendon Blk AT" panose="02000A05070000020004" pitchFamily="2" charset="0"/>
              </a:rPr>
            </a:br>
            <a:r>
              <a:rPr lang="cs-CZ" sz="3400" b="1" dirty="0" smtClean="0">
                <a:latin typeface="Clarendon Blk AT" panose="02000A05070000020004" pitchFamily="2" charset="0"/>
              </a:rPr>
              <a:t>na </a:t>
            </a:r>
            <a:r>
              <a:rPr lang="cs-CZ" sz="3400" b="1" dirty="0">
                <a:latin typeface="Clarendon Blk AT" panose="02000A05070000020004" pitchFamily="2" charset="0"/>
              </a:rPr>
              <a:t>Základní škole Ostrava, Matiční 5, </a:t>
            </a:r>
            <a:r>
              <a:rPr lang="cs-CZ" sz="3400" b="1" dirty="0" err="1" smtClean="0">
                <a:latin typeface="Clarendon Blk AT" panose="02000A05070000020004" pitchFamily="2" charset="0"/>
              </a:rPr>
              <a:t>přísp</a:t>
            </a:r>
            <a:r>
              <a:rPr lang="cs-CZ" sz="3400" b="1" dirty="0" smtClean="0">
                <a:latin typeface="Clarendon Blk AT" panose="02000A05070000020004" pitchFamily="2" charset="0"/>
              </a:rPr>
              <a:t>. </a:t>
            </a:r>
            <a:r>
              <a:rPr lang="cs-CZ" sz="3400" b="1" dirty="0" err="1">
                <a:latin typeface="Clarendon Blk AT" panose="02000A05070000020004" pitchFamily="2" charset="0"/>
              </a:rPr>
              <a:t>o</a:t>
            </a:r>
            <a:r>
              <a:rPr lang="cs-CZ" sz="3400" b="1" dirty="0" err="1" smtClean="0">
                <a:latin typeface="Clarendon Blk AT" panose="02000A05070000020004" pitchFamily="2" charset="0"/>
              </a:rPr>
              <a:t>rg</a:t>
            </a:r>
            <a:r>
              <a:rPr lang="cs-CZ" sz="3400" b="1" dirty="0" smtClean="0">
                <a:latin typeface="Clarendon Blk AT" panose="02000A05070000020004" pitchFamily="2" charset="0"/>
              </a:rPr>
              <a:t>.</a:t>
            </a:r>
            <a:endParaRPr lang="cs-CZ" sz="3400" dirty="0">
              <a:latin typeface="Clarendon Blk AT" panose="02000A05070000020004" pitchFamily="2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5536" y="6165304"/>
            <a:ext cx="7704856" cy="550912"/>
          </a:xfrm>
        </p:spPr>
        <p:txBody>
          <a:bodyPr>
            <a:normAutofit/>
          </a:bodyPr>
          <a:lstStyle/>
          <a:p>
            <a:pPr algn="r"/>
            <a:r>
              <a:rPr lang="cs-CZ" sz="2800" dirty="0" smtClean="0"/>
              <a:t>Vladimír Matuš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718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Clarendon Blk AT" panose="02000A05070000020004" pitchFamily="2" charset="0"/>
              </a:rPr>
              <a:t>Udržitelnost, budoucnost</a:t>
            </a:r>
            <a:endParaRPr lang="cs-CZ" sz="4000" dirty="0">
              <a:latin typeface="Clarendon Blk AT" panose="02000A05070000020004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600" b="1" dirty="0" smtClean="0"/>
              <a:t>běžná </a:t>
            </a:r>
            <a:r>
              <a:rPr lang="cs-CZ" sz="3600" b="1" dirty="0"/>
              <a:t>součást práce s talenty ve škole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600" b="1" dirty="0" smtClean="0"/>
              <a:t>oborové </a:t>
            </a:r>
            <a:r>
              <a:rPr lang="cs-CZ" sz="3600" b="1" dirty="0"/>
              <a:t>rozšíření, </a:t>
            </a:r>
            <a:r>
              <a:rPr lang="cs-CZ" sz="3600" b="1" dirty="0" smtClean="0"/>
              <a:t>komplexnost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600" b="1" dirty="0" smtClean="0"/>
              <a:t>koordinátor </a:t>
            </a:r>
            <a:r>
              <a:rPr lang="cs-CZ" sz="3600" b="1" dirty="0"/>
              <a:t>nadání</a:t>
            </a:r>
          </a:p>
        </p:txBody>
      </p:sp>
    </p:spTree>
    <p:extLst>
      <p:ext uri="{BB962C8B-B14F-4D97-AF65-F5344CB8AC3E}">
        <p14:creationId xmlns:p14="http://schemas.microsoft.com/office/powerpoint/2010/main" val="36860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larendon Blk AT" panose="02000A05070000020004" pitchFamily="2" charset="0"/>
              </a:rPr>
              <a:t>Zdroje</a:t>
            </a:r>
            <a:endParaRPr lang="cs-CZ" dirty="0">
              <a:latin typeface="Clarendon Blk AT" panose="02000A05070000020004" pitchFamily="2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dirty="0" smtClean="0"/>
              <a:t>Fotografie – školní archiv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130759"/>
            <a:ext cx="7772400" cy="818521"/>
          </a:xfrm>
        </p:spPr>
        <p:txBody>
          <a:bodyPr/>
          <a:lstStyle/>
          <a:p>
            <a:r>
              <a:rPr lang="cs-CZ" b="1" dirty="0" smtClean="0">
                <a:latin typeface="Clarendon Blk AT" panose="02000A05070000020004" pitchFamily="2" charset="0"/>
              </a:rPr>
              <a:t>DĚKUJI ZA POZORNOST</a:t>
            </a:r>
            <a:endParaRPr lang="cs-CZ" b="1" dirty="0">
              <a:latin typeface="Clarendon Blk AT" panose="02000A0507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116632"/>
            <a:ext cx="7776864" cy="1143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latin typeface="Clarendon Blk AT" panose="02000A05070000020004" pitchFamily="2" charset="0"/>
              </a:rPr>
              <a:t>Základní škola Ostrava, Matiční 5, příspěvková </a:t>
            </a:r>
            <a:r>
              <a:rPr lang="cs-CZ" sz="3200" b="1" dirty="0" smtClean="0">
                <a:latin typeface="Clarendon Blk AT" panose="02000A05070000020004" pitchFamily="2" charset="0"/>
              </a:rPr>
              <a:t>organizace</a:t>
            </a:r>
            <a:endParaRPr lang="cs-CZ" sz="3600" dirty="0">
              <a:latin typeface="Clarendon Blk AT" panose="02000A05070000020004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1512168"/>
          </a:xfrm>
        </p:spPr>
        <p:txBody>
          <a:bodyPr/>
          <a:lstStyle/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b="1" dirty="0" smtClean="0"/>
              <a:t>750 </a:t>
            </a:r>
            <a:r>
              <a:rPr lang="cs-CZ" b="1" dirty="0"/>
              <a:t>žáků</a:t>
            </a:r>
            <a:endParaRPr lang="cs-CZ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b="1" dirty="0"/>
              <a:t>zaměření na cizí jazyky a </a:t>
            </a:r>
            <a:r>
              <a:rPr lang="cs-CZ" b="1" dirty="0" smtClean="0"/>
              <a:t>práci s </a:t>
            </a:r>
            <a:r>
              <a:rPr lang="cs-CZ" b="1" dirty="0"/>
              <a:t>počítačem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353627" y="3600000"/>
            <a:ext cx="8436747" cy="2700000"/>
            <a:chOff x="323528" y="3600000"/>
            <a:chExt cx="8436747" cy="270000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600000"/>
              <a:ext cx="4050000" cy="27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600000"/>
              <a:ext cx="4044259" cy="27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735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4000" b="1" dirty="0">
                <a:latin typeface="Clarendon Blk AT" panose="02000A05070000020004" pitchFamily="2" charset="0"/>
              </a:rPr>
              <a:t>Motivace žáků ke studiu technických </a:t>
            </a:r>
            <a:r>
              <a:rPr lang="cs-CZ" sz="4000" b="1" dirty="0" smtClean="0">
                <a:latin typeface="Clarendon Blk AT" panose="02000A05070000020004" pitchFamily="2" charset="0"/>
              </a:rPr>
              <a:t>oborů</a:t>
            </a:r>
            <a:endParaRPr lang="cs-CZ" sz="4000" dirty="0">
              <a:latin typeface="Clarendon Blk AT" panose="02000A05070000020004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888233"/>
            <a:ext cx="8229600" cy="1396751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b="1" dirty="0" smtClean="0"/>
              <a:t>zahájení </a:t>
            </a:r>
            <a:r>
              <a:rPr lang="cs-CZ" b="1" dirty="0"/>
              <a:t>1</a:t>
            </a:r>
            <a:r>
              <a:rPr lang="cs-CZ" b="1" dirty="0" smtClean="0"/>
              <a:t>. 1. 2009</a:t>
            </a:r>
            <a:endParaRPr lang="cs-CZ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b="1" dirty="0"/>
              <a:t>u</a:t>
            </a:r>
            <a:r>
              <a:rPr lang="cs-CZ" b="1" dirty="0" smtClean="0"/>
              <a:t>končení </a:t>
            </a:r>
            <a:r>
              <a:rPr lang="cs-CZ" b="1" dirty="0"/>
              <a:t>31</a:t>
            </a:r>
            <a:r>
              <a:rPr lang="cs-CZ" b="1" dirty="0" smtClean="0"/>
              <a:t>. 12. 2010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359532" y="3600000"/>
            <a:ext cx="8424936" cy="2700000"/>
            <a:chOff x="395536" y="3600000"/>
            <a:chExt cx="8424936" cy="270000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600000"/>
              <a:ext cx="4509276" cy="27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472" y="3600000"/>
              <a:ext cx="3600000" cy="27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251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Clarendon Blk AT" panose="02000A05070000020004" pitchFamily="2" charset="0"/>
              </a:rPr>
              <a:t>Technika nás </a:t>
            </a:r>
            <a:r>
              <a:rPr lang="cs-CZ" b="1" dirty="0" smtClean="0">
                <a:latin typeface="Clarendon Blk AT" panose="02000A05070000020004" pitchFamily="2" charset="0"/>
              </a:rPr>
              <a:t>baví</a:t>
            </a:r>
            <a:endParaRPr lang="cs-CZ" dirty="0">
              <a:latin typeface="Clarendon Blk AT" panose="02000A05070000020004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1368152"/>
          </a:xfrm>
        </p:spPr>
        <p:txBody>
          <a:bodyPr>
            <a:normAutofit/>
          </a:bodyPr>
          <a:lstStyle/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b="1" dirty="0" smtClean="0"/>
              <a:t>realizátorem </a:t>
            </a:r>
            <a:r>
              <a:rPr lang="cs-CZ" b="1" dirty="0"/>
              <a:t>Agentura pro regionální rozvoj</a:t>
            </a:r>
            <a:endParaRPr lang="cs-CZ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b="1" dirty="0"/>
              <a:t>realizace březen 2012 – červen 2014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702000" y="3600000"/>
            <a:ext cx="7740000" cy="2700000"/>
            <a:chOff x="720432" y="3600000"/>
            <a:chExt cx="7740000" cy="2700000"/>
          </a:xfrm>
        </p:grpSpPr>
        <p:pic>
          <p:nvPicPr>
            <p:cNvPr id="1026" name="Picture 2" descr="http://www.zs-mat5.cz/images/technika/tech_soutez/img000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2" y="3600000"/>
              <a:ext cx="3600000" cy="27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28" name="Picture 4" descr="http://www.zs-mat5.cz/images/technika/tech_soutez/img0000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432" y="3600000"/>
              <a:ext cx="3600000" cy="27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5341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2113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Clarendon Blk AT" panose="02000A05070000020004" pitchFamily="2" charset="0"/>
              </a:rPr>
              <a:t>Technika nás </a:t>
            </a:r>
            <a:r>
              <a:rPr lang="cs-CZ" b="1" dirty="0" smtClean="0">
                <a:latin typeface="Clarendon Blk AT" panose="02000A05070000020004" pitchFamily="2" charset="0"/>
              </a:rPr>
              <a:t>baví</a:t>
            </a:r>
            <a:endParaRPr lang="cs-CZ" dirty="0">
              <a:latin typeface="Clarendon Blk AT" panose="02000A05070000020004" pitchFamily="2" charset="0"/>
            </a:endParaRPr>
          </a:p>
        </p:txBody>
      </p:sp>
      <p:pic>
        <p:nvPicPr>
          <p:cNvPr id="2050" name="Picture 2" descr="http://www.zs-mat5.cz/images/technika/tech_soutez/img0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80" y="1953136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www.zs-mat5.cz/images/technika/tech_soutez/img0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00" y="3717032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www.zs-mat5.cz/images/technika/tech_soutez/img0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8" y="1619255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53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24" y="1916832"/>
            <a:ext cx="3375000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2" y="1916832"/>
            <a:ext cx="3375000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44624"/>
            <a:ext cx="8435280" cy="1287016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Clarendon Blk AT" panose="02000A05070000020004" pitchFamily="2" charset="0"/>
              </a:rPr>
              <a:t>Předmět</a:t>
            </a:r>
            <a:br>
              <a:rPr lang="cs-CZ" sz="4000" b="1" dirty="0" smtClean="0">
                <a:latin typeface="Clarendon Blk AT" panose="02000A05070000020004" pitchFamily="2" charset="0"/>
              </a:rPr>
            </a:br>
            <a:r>
              <a:rPr lang="cs-CZ" sz="4000" b="1" dirty="0" smtClean="0">
                <a:latin typeface="Clarendon Blk AT" panose="02000A05070000020004" pitchFamily="2" charset="0"/>
              </a:rPr>
              <a:t>design </a:t>
            </a:r>
            <a:r>
              <a:rPr lang="cs-CZ" sz="4000" b="1" dirty="0">
                <a:latin typeface="Clarendon Blk AT" panose="02000A05070000020004" pitchFamily="2" charset="0"/>
              </a:rPr>
              <a:t>a konstruování</a:t>
            </a:r>
            <a:endParaRPr lang="cs-CZ" sz="4000" dirty="0">
              <a:latin typeface="Clarendon Blk AT" panose="02000A0507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87524" y="2564904"/>
            <a:ext cx="8568952" cy="3060000"/>
            <a:chOff x="179512" y="2132856"/>
            <a:chExt cx="8568952" cy="306000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132856"/>
              <a:ext cx="4080000" cy="30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464" y="2132856"/>
              <a:ext cx="4080000" cy="30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0" name="Nadpis 3"/>
          <p:cNvSpPr>
            <a:spLocks noGrp="1"/>
          </p:cNvSpPr>
          <p:nvPr>
            <p:ph type="title"/>
          </p:nvPr>
        </p:nvSpPr>
        <p:spPr>
          <a:xfrm>
            <a:off x="179512" y="44624"/>
            <a:ext cx="8435280" cy="1287016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Clarendon Blk AT" panose="02000A05070000020004" pitchFamily="2" charset="0"/>
              </a:rPr>
              <a:t>Předmět</a:t>
            </a:r>
            <a:br>
              <a:rPr lang="cs-CZ" sz="4000" b="1" dirty="0" smtClean="0">
                <a:latin typeface="Clarendon Blk AT" panose="02000A05070000020004" pitchFamily="2" charset="0"/>
              </a:rPr>
            </a:br>
            <a:r>
              <a:rPr lang="cs-CZ" sz="4000" b="1" dirty="0" smtClean="0">
                <a:latin typeface="Clarendon Blk AT" panose="02000A05070000020004" pitchFamily="2" charset="0"/>
              </a:rPr>
              <a:t>design </a:t>
            </a:r>
            <a:r>
              <a:rPr lang="cs-CZ" sz="4000" b="1" dirty="0">
                <a:latin typeface="Clarendon Blk AT" panose="02000A05070000020004" pitchFamily="2" charset="0"/>
              </a:rPr>
              <a:t>a konstruování</a:t>
            </a:r>
            <a:endParaRPr lang="cs-CZ" sz="4000" dirty="0">
              <a:latin typeface="Clarendon Blk AT" panose="02000A0507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152128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latin typeface="Clarendon Blk AT" panose="02000A05070000020004" pitchFamily="2" charset="0"/>
              </a:rPr>
              <a:t>Spolupráce se Střední </a:t>
            </a:r>
            <a:r>
              <a:rPr lang="cs-CZ" sz="2800" b="1" dirty="0" smtClean="0">
                <a:latin typeface="Clarendon Blk AT" panose="02000A05070000020004" pitchFamily="2" charset="0"/>
              </a:rPr>
              <a:t>průmyslovou</a:t>
            </a:r>
            <a:br>
              <a:rPr lang="cs-CZ" sz="2800" b="1" dirty="0" smtClean="0">
                <a:latin typeface="Clarendon Blk AT" panose="02000A05070000020004" pitchFamily="2" charset="0"/>
              </a:rPr>
            </a:br>
            <a:r>
              <a:rPr lang="cs-CZ" sz="2800" b="1" dirty="0" smtClean="0">
                <a:latin typeface="Clarendon Blk AT" panose="02000A05070000020004" pitchFamily="2" charset="0"/>
              </a:rPr>
              <a:t>školou </a:t>
            </a:r>
            <a:r>
              <a:rPr lang="cs-CZ" sz="2800" b="1" dirty="0">
                <a:latin typeface="Clarendon Blk AT" panose="02000A05070000020004" pitchFamily="2" charset="0"/>
              </a:rPr>
              <a:t>elektrotechniky a informatiky v </a:t>
            </a:r>
            <a:r>
              <a:rPr lang="cs-CZ" sz="2800" b="1" dirty="0" smtClean="0">
                <a:latin typeface="Clarendon Blk AT" panose="02000A05070000020004" pitchFamily="2" charset="0"/>
              </a:rPr>
              <a:t>Ostravě</a:t>
            </a:r>
            <a:endParaRPr lang="cs-CZ" sz="2800" dirty="0">
              <a:latin typeface="Clarendon Blk AT" panose="02000A05070000020004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67940"/>
            <a:ext cx="8435280" cy="2231386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b="1" dirty="0" smtClean="0"/>
              <a:t>projekt </a:t>
            </a:r>
            <a:r>
              <a:rPr lang="cs-CZ" b="1" dirty="0"/>
              <a:t>Motivace žáků ke studiu technických oborů</a:t>
            </a:r>
            <a:endParaRPr lang="cs-CZ" dirty="0"/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b="1" dirty="0"/>
              <a:t>projekt </a:t>
            </a:r>
            <a:r>
              <a:rPr lang="cs-CZ" b="1" dirty="0" err="1" smtClean="0"/>
              <a:t>NatTech</a:t>
            </a:r>
            <a:endParaRPr lang="cs-CZ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b="1" dirty="0"/>
              <a:t>projekt Podpora technického nadání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875776" y="3789040"/>
            <a:ext cx="7392448" cy="2520000"/>
            <a:chOff x="851960" y="3899326"/>
            <a:chExt cx="7392448" cy="252000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408" y="3899326"/>
              <a:ext cx="3360000" cy="25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0" y="3899326"/>
              <a:ext cx="3360000" cy="25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6017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Clarendon Blk AT" panose="02000A05070000020004" pitchFamily="2" charset="0"/>
              </a:rPr>
              <a:t>Centrum </a:t>
            </a:r>
            <a:r>
              <a:rPr lang="cs-CZ" b="1" dirty="0" smtClean="0">
                <a:latin typeface="Clarendon Blk AT" panose="02000A05070000020004" pitchFamily="2" charset="0"/>
              </a:rPr>
              <a:t>technického</a:t>
            </a:r>
            <a:br>
              <a:rPr lang="cs-CZ" b="1" dirty="0" smtClean="0">
                <a:latin typeface="Clarendon Blk AT" panose="02000A05070000020004" pitchFamily="2" charset="0"/>
              </a:rPr>
            </a:br>
            <a:r>
              <a:rPr lang="cs-CZ" b="1" dirty="0" smtClean="0">
                <a:latin typeface="Clarendon Blk AT" panose="02000A05070000020004" pitchFamily="2" charset="0"/>
              </a:rPr>
              <a:t>nadání </a:t>
            </a:r>
            <a:r>
              <a:rPr lang="cs-CZ" b="1" dirty="0" err="1">
                <a:latin typeface="Clarendon Blk AT" panose="02000A05070000020004" pitchFamily="2" charset="0"/>
              </a:rPr>
              <a:t>TechnoMat</a:t>
            </a:r>
            <a:endParaRPr lang="cs-CZ" dirty="0">
              <a:latin typeface="Clarendon Blk AT" panose="02000A05070000020004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4432707" cy="4525963"/>
          </a:xfrm>
        </p:spPr>
        <p:txBody>
          <a:bodyPr/>
          <a:lstStyle/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b="1" dirty="0"/>
              <a:t>školení pedagogů</a:t>
            </a:r>
            <a:endParaRPr lang="cs-CZ" dirty="0"/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b="1" dirty="0"/>
              <a:t>vyhledávání žáků</a:t>
            </a:r>
            <a:endParaRPr lang="cs-CZ" dirty="0"/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b="1" dirty="0"/>
              <a:t>pravidelná </a:t>
            </a:r>
            <a:r>
              <a:rPr lang="cs-CZ" b="1" dirty="0" smtClean="0"/>
              <a:t>setkávání</a:t>
            </a:r>
            <a:br>
              <a:rPr lang="cs-CZ" b="1" dirty="0" smtClean="0"/>
            </a:br>
            <a:r>
              <a:rPr lang="cs-CZ" b="1" dirty="0" smtClean="0"/>
              <a:t>(14.00 až 16.00)</a:t>
            </a:r>
            <a:endParaRPr lang="cs-CZ" dirty="0"/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cs-CZ" b="1" dirty="0"/>
              <a:t>projektový den</a:t>
            </a:r>
            <a:endParaRPr lang="cs-CZ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b="1" dirty="0"/>
              <a:t>den otevřených dveří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62" y="1916832"/>
            <a:ext cx="3900112" cy="44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ddmpraha9.cz/photo/krouzky-prosek/lego-/images/z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20717"/>
            <a:ext cx="195570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18" y="5020717"/>
            <a:ext cx="184223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111</Words>
  <Application>Microsoft Office PowerPoint</Application>
  <PresentationFormat>Předvádění na obrazovce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160</vt:lpstr>
      <vt:lpstr>Podpora technického nadání  na Základní škole Ostrava, Matiční 5, přísp. org.</vt:lpstr>
      <vt:lpstr>Základní škola Ostrava, Matiční 5, příspěvková organizace</vt:lpstr>
      <vt:lpstr>Motivace žáků ke studiu technických oborů</vt:lpstr>
      <vt:lpstr>Technika nás baví</vt:lpstr>
      <vt:lpstr>Technika nás baví</vt:lpstr>
      <vt:lpstr>Předmět design a konstruování</vt:lpstr>
      <vt:lpstr>Předmět design a konstruování</vt:lpstr>
      <vt:lpstr>Spolupráce se Střední průmyslovou školou elektrotechniky a informatiky v Ostravě</vt:lpstr>
      <vt:lpstr>Centrum technického nadání TechnoMat</vt:lpstr>
      <vt:lpstr>Udržitelnost, budoucnost</vt:lpstr>
      <vt:lpstr>Zdroje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skola</dc:creator>
  <cp:lastModifiedBy>skola</cp:lastModifiedBy>
  <cp:revision>30</cp:revision>
  <dcterms:created xsi:type="dcterms:W3CDTF">2018-02-27T08:17:32Z</dcterms:created>
  <dcterms:modified xsi:type="dcterms:W3CDTF">2018-02-28T22:58:34Z</dcterms:modified>
</cp:coreProperties>
</file>